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4"/>
  </p:sldMasterIdLst>
  <p:notesMasterIdLst>
    <p:notesMasterId r:id="rId20"/>
  </p:notesMasterIdLst>
  <p:handoutMasterIdLst>
    <p:handoutMasterId r:id="rId21"/>
  </p:handoutMasterIdLst>
  <p:sldIdLst>
    <p:sldId id="312" r:id="rId5"/>
    <p:sldId id="330" r:id="rId6"/>
    <p:sldId id="307" r:id="rId7"/>
    <p:sldId id="324" r:id="rId8"/>
    <p:sldId id="281" r:id="rId9"/>
    <p:sldId id="331" r:id="rId10"/>
    <p:sldId id="321" r:id="rId11"/>
    <p:sldId id="332" r:id="rId12"/>
    <p:sldId id="325" r:id="rId13"/>
    <p:sldId id="326" r:id="rId14"/>
    <p:sldId id="328" r:id="rId15"/>
    <p:sldId id="282" r:id="rId16"/>
    <p:sldId id="329" r:id="rId17"/>
    <p:sldId id="327" r:id="rId18"/>
    <p:sldId id="314" r:id="rId1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32A74C7-24A8-522F-128B-4D067233C8F9}" name="George Ortopan" initials="GO" userId="4b1a668933b6821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202C8F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E8ECA-0F31-473E-ABA8-0810F2B272D4}" v="5" dt="2024-11-19T23:08:58.647"/>
    <p1510:client id="{59577D29-79E5-491F-ACB5-E1FF41AAAABE}" v="6" dt="2024-11-19T15:38:23.693"/>
    <p1510:client id="{70D39DBC-7976-4526-96F7-AF02420E4925}" v="15" dt="2024-11-20T03:29:00.007"/>
    <p1510:client id="{AE48715E-346C-4ACC-9056-FE59F2287B79}" v="712" dt="2024-11-18T18:07:59.451"/>
    <p1510:client id="{C4D37BF9-31E3-4BC9-9604-B6C626C9C160}" v="183" dt="2024-11-18T16:34:17.883"/>
    <p1510:client id="{E8344A94-6BF7-4611-AC97-A716BE7130C3}" v="984" dt="2024-11-18T20:37:30.686"/>
    <p1510:client id="{FAA5A1AC-3625-4724-8064-67892EA0D38C}" v="112" dt="2024-11-19T21:24:10.103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Kevin Tremmel submitted his nomination for Vice President. Kevin has participated in multiple HOA projects outside of the ARC scope of responsibility. </a:t>
            </a:r>
          </a:p>
        </p:txBody>
      </p:sp>
    </p:spTree>
    <p:extLst>
      <p:ext uri="{BB962C8B-B14F-4D97-AF65-F5344CB8AC3E}">
        <p14:creationId xmlns:p14="http://schemas.microsoft.com/office/powerpoint/2010/main" val="277186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 acknowledge the personal time dedicated by each board members who actively participates in HOA activities and projects throughout the year, the board approved HOA fee concessions for the following year.</a:t>
            </a:r>
          </a:p>
          <a:p>
            <a:r>
              <a:rPr lang="en-US"/>
              <a:t>We hope this will encourage ongoing HOA board membership to avoid Receivership proceedings of Spring Hill neighborhood to be manage by expensive outside organizations. organizations.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Allison to discuss contest,</a:t>
            </a:r>
          </a:p>
        </p:txBody>
      </p:sp>
    </p:spTree>
    <p:extLst>
      <p:ext uri="{BB962C8B-B14F-4D97-AF65-F5344CB8AC3E}">
        <p14:creationId xmlns:p14="http://schemas.microsoft.com/office/powerpoint/2010/main" val="149121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3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7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75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1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9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4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9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78453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4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19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3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3868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52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8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162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5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1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8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5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6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3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99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9551" y="2152969"/>
            <a:ext cx="5888957" cy="3028400"/>
          </a:xfrm>
        </p:spPr>
        <p:txBody>
          <a:bodyPr anchor="ctr"/>
          <a:lstStyle/>
          <a:p>
            <a:r>
              <a:rPr lang="en-US" sz="5400" b="1" i="1"/>
              <a:t>Spring Hill HOA Annual Meeting for 2024</a:t>
            </a:r>
          </a:p>
        </p:txBody>
      </p:sp>
      <p:pic>
        <p:nvPicPr>
          <p:cNvPr id="3" name="Picture 2" descr="A green oval with white flowers and text&#10;&#10;Description automatically generated">
            <a:extLst>
              <a:ext uri="{FF2B5EF4-FFF2-40B4-BE49-F238E27FC236}">
                <a16:creationId xmlns:a16="http://schemas.microsoft.com/office/drawing/2014/main" id="{7082E9BF-0AE0-7C2D-05C3-BF4FCFC4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247" y="371655"/>
            <a:ext cx="2640222" cy="1787105"/>
          </a:xfrm>
          <a:prstGeom prst="rect">
            <a:avLst/>
          </a:prstGeom>
        </p:spPr>
      </p:pic>
      <p:pic>
        <p:nvPicPr>
          <p:cNvPr id="4" name="Picture 3" descr="A qr code with a green logo&#10;&#10;Description automatically generated">
            <a:extLst>
              <a:ext uri="{FF2B5EF4-FFF2-40B4-BE49-F238E27FC236}">
                <a16:creationId xmlns:a16="http://schemas.microsoft.com/office/drawing/2014/main" id="{D641033D-2855-84CF-58B4-6EDAA43FB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562" y="4563373"/>
            <a:ext cx="2288876" cy="2288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56B49C-4557-5850-F273-8C0AB9D605F0}"/>
              </a:ext>
            </a:extLst>
          </p:cNvPr>
          <p:cNvSpPr txBox="1"/>
          <p:nvPr/>
        </p:nvSpPr>
        <p:spPr>
          <a:xfrm>
            <a:off x="2514712" y="5413965"/>
            <a:ext cx="744310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/>
              <a:t>Please sign in at the Welcome Table.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800" i="1" dirty="0"/>
              <a:t>The meeting will start at 7 PM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73E1-6815-9D9A-D9D5-50FB78EF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541" y="2330669"/>
            <a:ext cx="1935736" cy="126824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2025 Budget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D81537-38DE-A74D-3C0A-40A80CE7D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22949"/>
              </p:ext>
            </p:extLst>
          </p:nvPr>
        </p:nvGraphicFramePr>
        <p:xfrm>
          <a:off x="761999" y="0"/>
          <a:ext cx="7108742" cy="6715248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369038">
                  <a:extLst>
                    <a:ext uri="{9D8B030D-6E8A-4147-A177-3AD203B41FA5}">
                      <a16:colId xmlns:a16="http://schemas.microsoft.com/office/drawing/2014/main" val="3073116301"/>
                    </a:ext>
                  </a:extLst>
                </a:gridCol>
                <a:gridCol w="2369038">
                  <a:extLst>
                    <a:ext uri="{9D8B030D-6E8A-4147-A177-3AD203B41FA5}">
                      <a16:colId xmlns:a16="http://schemas.microsoft.com/office/drawing/2014/main" val="991853988"/>
                    </a:ext>
                  </a:extLst>
                </a:gridCol>
                <a:gridCol w="2370666">
                  <a:extLst>
                    <a:ext uri="{9D8B030D-6E8A-4147-A177-3AD203B41FA5}">
                      <a16:colId xmlns:a16="http://schemas.microsoft.com/office/drawing/2014/main" val="1283840494"/>
                    </a:ext>
                  </a:extLst>
                </a:gridCol>
              </a:tblGrid>
              <a:tr h="247728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Budget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Actual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047861"/>
                  </a:ext>
                </a:extLst>
              </a:tr>
              <a:tr h="495456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Beginning Reserve Balance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$ 15,175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$ 17,175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382916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516460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Increases: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738810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HOA Dues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$ 32,500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66420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476516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Decreases: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020092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Landscaping-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Sekulik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(9,735)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12716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Landscaping- Top Turf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(1,845)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677645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Landscaping - Other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(4,325)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87509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Electrical Work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(5,715)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833792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Pond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(7,200)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336555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Legal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(1,000)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498259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Utilities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(3,000)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236866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Property Taxes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(6)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849263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UPS Box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(250)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939237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Mailings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(350)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32556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Website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(300)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405880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Insurance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(1,760)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43246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Fees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(20)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69235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Zelle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(50)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89300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Board Concession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(1,750)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968654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(37,306)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077167"/>
                  </a:ext>
                </a:extLst>
              </a:tr>
              <a:tr h="2477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Net Increase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(4,806)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-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778863"/>
                  </a:ext>
                </a:extLst>
              </a:tr>
              <a:tr h="495456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rial"/>
                        </a:rPr>
                        <a:t>Ending Reserve Balance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$ 10,369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rial"/>
                        </a:rPr>
                        <a:t>$ 17,175 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48383"/>
                  </a:ext>
                </a:extLst>
              </a:tr>
            </a:tbl>
          </a:graphicData>
        </a:graphic>
      </p:graphicFrame>
      <p:pic>
        <p:nvPicPr>
          <p:cNvPr id="6" name="Picture 5" descr="A green oval with white flowers and text&#10;&#10;Description automatically generated">
            <a:extLst>
              <a:ext uri="{FF2B5EF4-FFF2-40B4-BE49-F238E27FC236}">
                <a16:creationId xmlns:a16="http://schemas.microsoft.com/office/drawing/2014/main" id="{404511EC-0F9A-BDEC-24D5-90E15019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49" y="5255079"/>
            <a:ext cx="23526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E194C-D9A8-9E21-9A4E-6CD61D70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47" y="1592037"/>
            <a:ext cx="10276988" cy="5089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0A7F21-3394-F0A4-2C2F-05E592F0F1AF}"/>
              </a:ext>
            </a:extLst>
          </p:cNvPr>
          <p:cNvSpPr txBox="1"/>
          <p:nvPr/>
        </p:nvSpPr>
        <p:spPr>
          <a:xfrm>
            <a:off x="1566333" y="317500"/>
            <a:ext cx="829733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HOA Annual Expenses vs. Reserve Budget </a:t>
            </a:r>
          </a:p>
          <a:p>
            <a:pPr algn="ctr"/>
            <a:r>
              <a:rPr lang="en-US" sz="2800"/>
              <a:t>2022 thru 2025</a:t>
            </a:r>
          </a:p>
        </p:txBody>
      </p:sp>
      <p:pic>
        <p:nvPicPr>
          <p:cNvPr id="4" name="Picture 3" descr="A green oval with white flowers and text&#10;&#10;Description automatically generated">
            <a:extLst>
              <a:ext uri="{FF2B5EF4-FFF2-40B4-BE49-F238E27FC236}">
                <a16:creationId xmlns:a16="http://schemas.microsoft.com/office/drawing/2014/main" id="{3F86A029-476A-717A-0863-33F46EDE5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52" y="170373"/>
            <a:ext cx="1648186" cy="1255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B9477-B3B6-AF1F-03DC-FF13F65E438F}"/>
              </a:ext>
            </a:extLst>
          </p:cNvPr>
          <p:cNvSpPr txBox="1"/>
          <p:nvPr/>
        </p:nvSpPr>
        <p:spPr>
          <a:xfrm>
            <a:off x="217714" y="5143500"/>
            <a:ext cx="11157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aseline="0">
                <a:solidFill>
                  <a:srgbClr val="FFFFFF"/>
                </a:solidFill>
                <a:latin typeface="Trebuchet MS"/>
              </a:rPr>
              <a:t>7:50 to 8:00 PM</a:t>
            </a:r>
            <a:r>
              <a:rPr lang="en-US" sz="2000">
                <a:latin typeface="Trebuchet MS"/>
                <a:ea typeface="Trebuchet MS"/>
                <a:cs typeface="Trebuchet MS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208" y="458560"/>
            <a:ext cx="7965461" cy="1538450"/>
          </a:xfrm>
        </p:spPr>
        <p:txBody>
          <a:bodyPr/>
          <a:lstStyle/>
          <a:p>
            <a:r>
              <a:rPr lang="en-US" sz="3200">
                <a:solidFill>
                  <a:schemeClr val="accent4"/>
                </a:solidFill>
                <a:cs typeface="Arial"/>
              </a:rPr>
              <a:t>HOA open Board Positions for 2025</a:t>
            </a:r>
            <a:r>
              <a:rPr lang="en-US" sz="3200" b="0">
                <a:solidFill>
                  <a:schemeClr val="accent4"/>
                </a:solidFill>
                <a:cs typeface="Arial"/>
              </a:rPr>
              <a:t> </a:t>
            </a:r>
            <a:br>
              <a:rPr lang="en-US" sz="3200" b="0">
                <a:solidFill>
                  <a:schemeClr val="accent4"/>
                </a:solidFill>
                <a:cs typeface="Arial"/>
              </a:rPr>
            </a:br>
            <a:r>
              <a:rPr lang="en-US" sz="2000" b="0">
                <a:solidFill>
                  <a:srgbClr val="FFFFFF"/>
                </a:solidFill>
                <a:cs typeface="Arial"/>
              </a:rPr>
              <a:t>The floor is open for nominations or interests. </a:t>
            </a:r>
            <a:endParaRPr lang="en-US" sz="2000" b="0">
              <a:solidFill>
                <a:srgbClr val="000000"/>
              </a:solidFill>
              <a:cs typeface="Arial"/>
            </a:endParaRPr>
          </a:p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4137" y="1717922"/>
            <a:ext cx="8781888" cy="4885626"/>
          </a:xfrm>
        </p:spPr>
        <p:txBody>
          <a:bodyPr vert="horz" lIns="91440" tIns="0" rIns="91440" bIns="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>
                <a:solidFill>
                  <a:schemeClr val="accent4"/>
                </a:solidFill>
              </a:rPr>
              <a:t>Vice President:</a:t>
            </a:r>
            <a:r>
              <a:rPr lang="en-US" sz="2400" b="1"/>
              <a:t> </a:t>
            </a:r>
            <a:r>
              <a:rPr lang="en-US" sz="2400" i="1"/>
              <a:t>Act with (or stead of) the President on Board issues and projects.</a:t>
            </a:r>
            <a:r>
              <a:rPr lang="en-US" sz="2400"/>
              <a:t> </a:t>
            </a:r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r>
              <a:rPr lang="en-US" sz="2800" b="1">
                <a:solidFill>
                  <a:schemeClr val="accent4"/>
                </a:solidFill>
              </a:rPr>
              <a:t>Secretary:</a:t>
            </a:r>
            <a:r>
              <a:rPr lang="en-US" sz="2400"/>
              <a:t> </a:t>
            </a:r>
            <a:r>
              <a:rPr lang="en-US" sz="2400" i="1"/>
              <a:t>Keep minutes of meetings and activities, HOA communications, Newsletter.</a:t>
            </a:r>
            <a:r>
              <a:rPr lang="en-US" sz="240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r>
              <a:rPr lang="en-US" sz="2800" b="1">
                <a:solidFill>
                  <a:schemeClr val="accent4"/>
                </a:solidFill>
              </a:rPr>
              <a:t>Architecture Review Committee: </a:t>
            </a:r>
            <a:r>
              <a:rPr lang="en-US" sz="2400"/>
              <a:t>(2 positions) </a:t>
            </a:r>
            <a:r>
              <a:rPr lang="en-US" sz="2400" i="1"/>
              <a:t>Homeowner requests for property modifications.</a:t>
            </a:r>
            <a:r>
              <a:rPr lang="en-US" sz="240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r>
              <a:rPr lang="en-US" sz="2800" b="1">
                <a:solidFill>
                  <a:schemeClr val="accent4"/>
                </a:solidFill>
              </a:rPr>
              <a:t>New Committee plans:</a:t>
            </a:r>
            <a:r>
              <a:rPr lang="en-US" sz="2400"/>
              <a:t> </a:t>
            </a:r>
            <a:r>
              <a:rPr lang="en-US" sz="2400" i="1"/>
              <a:t>(Allison Hart Chair) Help with front entranceway &amp; neighborhood social activities. * Holiday Lighting &amp; Decoration contest.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/>
          </a:p>
          <a:p>
            <a:pPr marL="0" indent="0">
              <a:spcBef>
                <a:spcPts val="0"/>
              </a:spcBef>
              <a:buNone/>
            </a:pPr>
            <a:endParaRPr lang="en-US"/>
          </a:p>
          <a:p>
            <a:pPr marL="285750" indent="-285750">
              <a:spcBef>
                <a:spcPts val="0"/>
              </a:spcBef>
              <a:buFont typeface="Arial,Sans-Serif" charset="2"/>
              <a:buChar char="•"/>
            </a:pPr>
            <a:endParaRPr lang="en-US"/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/>
          </a:p>
          <a:p>
            <a:pPr>
              <a:spcBef>
                <a:spcPts val="0"/>
              </a:spcBef>
              <a:buFont typeface="Wingdings" charset="2"/>
              <a:buChar char="v"/>
            </a:pPr>
            <a:endParaRPr lang="en-US"/>
          </a:p>
          <a:p>
            <a:pPr>
              <a:buFont typeface="Wingdings" charset="2"/>
              <a:buChar char="v"/>
            </a:pPr>
            <a:endParaRPr lang="en-US"/>
          </a:p>
          <a:p>
            <a:pPr>
              <a:buFont typeface="Wingdings" charset="2"/>
              <a:buChar char="v"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2CC6C-8681-6291-2813-F84413C34807}"/>
              </a:ext>
            </a:extLst>
          </p:cNvPr>
          <p:cNvSpPr txBox="1"/>
          <p:nvPr/>
        </p:nvSpPr>
        <p:spPr>
          <a:xfrm>
            <a:off x="680357" y="4163785"/>
            <a:ext cx="15784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8:00 to 8:15 PM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neighborhood holiday lightning contest&#10;&#10;Description automatically generated">
            <a:extLst>
              <a:ext uri="{FF2B5EF4-FFF2-40B4-BE49-F238E27FC236}">
                <a16:creationId xmlns:a16="http://schemas.microsoft.com/office/drawing/2014/main" id="{EAD532AA-4CFE-E587-4E9F-12BB131F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21" y="-179"/>
            <a:ext cx="6157899" cy="6858358"/>
          </a:xfrm>
          <a:prstGeom prst="rect">
            <a:avLst/>
          </a:prstGeom>
        </p:spPr>
      </p:pic>
      <p:pic>
        <p:nvPicPr>
          <p:cNvPr id="5" name="Picture 4" descr="A qr code with a green logo&#10;&#10;Description automatically generated">
            <a:extLst>
              <a:ext uri="{FF2B5EF4-FFF2-40B4-BE49-F238E27FC236}">
                <a16:creationId xmlns:a16="http://schemas.microsoft.com/office/drawing/2014/main" id="{077A1EF6-4B03-7891-2AC1-C6525E937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185" y="4505864"/>
            <a:ext cx="2073215" cy="20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688173"/>
            <a:ext cx="8209920" cy="1028500"/>
          </a:xfrm>
        </p:spPr>
        <p:txBody>
          <a:bodyPr/>
          <a:lstStyle/>
          <a:p>
            <a:r>
              <a:rPr lang="en-US" sz="2800"/>
              <a:t>Spring Hill Homeowners and HOA Board discussions on Raised Safety Concerns for 2025:</a:t>
            </a:r>
            <a:r>
              <a:rPr lang="en-US" sz="1800" b="0"/>
              <a:t> </a:t>
            </a:r>
          </a:p>
          <a:p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F6B9C5E5-5D03-C5CE-90FA-86FA9A40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207" y="2116097"/>
            <a:ext cx="8204295" cy="5164181"/>
          </a:xfrm>
        </p:spPr>
        <p:txBody>
          <a:bodyPr vert="horz" lIns="91440" tIns="0" rIns="91440" bIns="0" rtlCol="0" anchor="t">
            <a:noAutofit/>
          </a:bodyPr>
          <a:lstStyle/>
          <a:p>
            <a:pPr marL="285750" indent="-285750">
              <a:spcBef>
                <a:spcPts val="0"/>
              </a:spcBef>
              <a:buFont typeface="Wingdings" charset="2"/>
              <a:buChar char="Ø"/>
            </a:pPr>
            <a:r>
              <a:rPr lang="en-US" sz="2400" b="1">
                <a:solidFill>
                  <a:schemeClr val="accent4"/>
                </a:solidFill>
              </a:rPr>
              <a:t>Parking on Kenway and </a:t>
            </a:r>
            <a:r>
              <a:rPr lang="en-US" sz="2400" b="1" err="1">
                <a:solidFill>
                  <a:schemeClr val="accent4"/>
                </a:solidFill>
              </a:rPr>
              <a:t>Springbury</a:t>
            </a:r>
            <a:r>
              <a:rPr lang="en-US" sz="2400" b="1">
                <a:solidFill>
                  <a:schemeClr val="accent4"/>
                </a:solidFill>
              </a:rPr>
              <a:t> curve hill areas:</a:t>
            </a:r>
            <a:endParaRPr lang="en-US" sz="2400">
              <a:solidFill>
                <a:schemeClr val="accent4"/>
              </a:solidFill>
            </a:endParaRPr>
          </a:p>
          <a:p>
            <a:pPr marL="685800" lvl="1">
              <a:spcBef>
                <a:spcPts val="0"/>
              </a:spcBef>
              <a:buFont typeface="Courier New" charset="2"/>
              <a:buChar char="o"/>
            </a:pPr>
            <a:r>
              <a:rPr lang="en-US" sz="2400"/>
              <a:t>Implement street parking restrictions for safety and traffic flow concerns? </a:t>
            </a:r>
            <a:endParaRPr lang="en-US" sz="2400">
              <a:solidFill>
                <a:schemeClr val="accent4"/>
              </a:solidFill>
            </a:endParaRPr>
          </a:p>
          <a:p>
            <a:pPr marL="685800" lvl="1">
              <a:spcBef>
                <a:spcPts val="0"/>
              </a:spcBef>
              <a:buFont typeface="Courier New" charset="2"/>
              <a:buChar char="o"/>
            </a:pPr>
            <a:endParaRPr lang="en-US" sz="2400" b="1">
              <a:solidFill>
                <a:schemeClr val="accent4"/>
              </a:solidFill>
            </a:endParaRPr>
          </a:p>
          <a:p>
            <a:pPr marL="285750">
              <a:spcBef>
                <a:spcPts val="0"/>
              </a:spcBef>
              <a:buFont typeface="Wingdings" charset="2"/>
              <a:buChar char="Ø"/>
            </a:pPr>
            <a:r>
              <a:rPr lang="en-US" sz="2400" b="1">
                <a:solidFill>
                  <a:schemeClr val="accent4"/>
                </a:solidFill>
              </a:rPr>
              <a:t>Excessive Speeding over 25 MPH:</a:t>
            </a:r>
            <a:endParaRPr lang="en-US" sz="2400">
              <a:solidFill>
                <a:schemeClr val="accent4"/>
              </a:solidFill>
            </a:endParaRPr>
          </a:p>
          <a:p>
            <a:pPr marL="685800" lvl="1">
              <a:spcBef>
                <a:spcPts val="0"/>
              </a:spcBef>
              <a:buFont typeface="Courier New" charset="2"/>
              <a:buChar char="o"/>
            </a:pPr>
            <a:r>
              <a:rPr lang="en-US" sz="2400"/>
              <a:t>Work with the City and Sheriff offices on options to stop excessive speeding; installing speed reducing humps or other options? </a:t>
            </a:r>
            <a:endParaRPr lang="en-US" sz="2400">
              <a:solidFill>
                <a:srgbClr val="000000"/>
              </a:solidFill>
            </a:endParaRPr>
          </a:p>
          <a:p>
            <a:pPr marL="685800" lvl="1">
              <a:spcBef>
                <a:spcPts val="0"/>
              </a:spcBef>
              <a:buFont typeface="Courier New" charset="2"/>
              <a:buChar char="o"/>
            </a:pPr>
            <a:r>
              <a:rPr lang="en-US" sz="2400"/>
              <a:t>Possible increase traffic on Kenway with completion of Phase 6?</a:t>
            </a:r>
            <a:br>
              <a:rPr lang="en-US" sz="2400"/>
            </a:br>
            <a:endParaRPr lang="en-US" sz="2000">
              <a:solidFill>
                <a:srgbClr val="00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400">
                <a:solidFill>
                  <a:schemeClr val="accent4"/>
                </a:solidFill>
              </a:rPr>
              <a:t>8:45 Table open discussions and 8:50 adjourn meeting.</a:t>
            </a:r>
          </a:p>
          <a:p>
            <a:pPr>
              <a:buFont typeface="Wingdings" charset="2"/>
              <a:buChar char="Ø"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 sign in front of a tree&#10;&#10;Description automatically generated">
            <a:extLst>
              <a:ext uri="{FF2B5EF4-FFF2-40B4-BE49-F238E27FC236}">
                <a16:creationId xmlns:a16="http://schemas.microsoft.com/office/drawing/2014/main" id="{78B170D7-002A-588E-4C75-7EF65FDE1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45" y="5106250"/>
            <a:ext cx="2120416" cy="17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9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595" y="1057274"/>
            <a:ext cx="7033345" cy="2832668"/>
          </a:xfrm>
        </p:spPr>
        <p:txBody>
          <a:bodyPr/>
          <a:lstStyle/>
          <a:p>
            <a:r>
              <a:rPr lang="en-US" i="1"/>
              <a:t>The HOA Board thanks you for your time, interest, and participation in our annual Spring Hill Community meeting.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A green oval with white flowers and text&#10;&#10;Description automatically generated">
            <a:extLst>
              <a:ext uri="{FF2B5EF4-FFF2-40B4-BE49-F238E27FC236}">
                <a16:creationId xmlns:a16="http://schemas.microsoft.com/office/drawing/2014/main" id="{D102FB79-0E3D-F008-7DF3-7C6F9543F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55" y="1061768"/>
            <a:ext cx="3071541" cy="2089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DED74-3DDD-DBC1-C8A9-D943FD75ACCD}"/>
              </a:ext>
            </a:extLst>
          </p:cNvPr>
          <p:cNvSpPr txBox="1"/>
          <p:nvPr/>
        </p:nvSpPr>
        <p:spPr>
          <a:xfrm>
            <a:off x="3578679" y="4789714"/>
            <a:ext cx="658585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chemeClr val="accent4"/>
                </a:solidFill>
                <a:latin typeface="Calibri"/>
                <a:cs typeface="Calibri"/>
              </a:rPr>
              <a:t>We wish you a Happy Thanksgiving and Blessed Christmas holiday season.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D3BB-49E5-12A8-6250-1848CD09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151" y="374101"/>
            <a:ext cx="7965461" cy="994164"/>
          </a:xfrm>
        </p:spPr>
        <p:txBody>
          <a:bodyPr/>
          <a:lstStyle/>
          <a:p>
            <a:r>
              <a:rPr lang="en-US" sz="4000">
                <a:cs typeface="Arial"/>
              </a:rPr>
              <a:t>Spring Hill HOA Board members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B324-3022-DD56-5ABC-8A53AD540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06600" y="1711822"/>
            <a:ext cx="8819425" cy="4010077"/>
          </a:xfrm>
        </p:spPr>
        <p:txBody>
          <a:bodyPr vert="horz" lIns="91440" tIns="0" rIns="91440" bIns="0" rtlCol="0" anchor="t">
            <a:normAutofit fontScale="92500" lnSpcReduction="20000"/>
          </a:bodyPr>
          <a:lstStyle/>
          <a:p>
            <a:r>
              <a:rPr lang="en-US" sz="3200"/>
              <a:t>George </a:t>
            </a:r>
            <a:r>
              <a:rPr lang="en-US" sz="3200" err="1"/>
              <a:t>Ortopan</a:t>
            </a:r>
            <a:r>
              <a:rPr lang="en-US" sz="3200"/>
              <a:t> - President</a:t>
            </a:r>
          </a:p>
          <a:p>
            <a:r>
              <a:rPr lang="en-US" sz="3200"/>
              <a:t>Andy Hoch – Vice President *</a:t>
            </a:r>
          </a:p>
          <a:p>
            <a:r>
              <a:rPr lang="en-US" sz="3200"/>
              <a:t>Kerrie Murray – Treasurer</a:t>
            </a:r>
          </a:p>
          <a:p>
            <a:r>
              <a:rPr lang="en-US" sz="3200"/>
              <a:t>Rachel M </a:t>
            </a:r>
            <a:r>
              <a:rPr lang="en-US" sz="3200" err="1"/>
              <a:t>Theken</a:t>
            </a:r>
            <a:r>
              <a:rPr lang="en-US" sz="3200"/>
              <a:t> – Secretary *</a:t>
            </a:r>
          </a:p>
          <a:p>
            <a:r>
              <a:rPr lang="en-US" sz="3200"/>
              <a:t>Allison Hart – Committee Chair.</a:t>
            </a:r>
          </a:p>
          <a:p>
            <a:r>
              <a:rPr lang="en-US" sz="3200"/>
              <a:t>Ralph Tucker – Architecture Review </a:t>
            </a:r>
            <a:r>
              <a:rPr lang="en-US" sz="3200" err="1"/>
              <a:t>Cmte</a:t>
            </a:r>
            <a:r>
              <a:rPr lang="en-US" sz="3200"/>
              <a:t>.</a:t>
            </a:r>
          </a:p>
          <a:p>
            <a:r>
              <a:rPr lang="en-US" sz="3200"/>
              <a:t>Kevin Tremmel - Architecture Review </a:t>
            </a:r>
            <a:r>
              <a:rPr lang="en-US" sz="3200" err="1"/>
              <a:t>Cmte</a:t>
            </a:r>
            <a:r>
              <a:rPr lang="en-US" sz="3200"/>
              <a:t>. *</a:t>
            </a:r>
            <a:endParaRPr lang="en-US" sz="3200">
              <a:solidFill>
                <a:srgbClr val="000000"/>
              </a:solidFill>
            </a:endParaRPr>
          </a:p>
          <a:p>
            <a:r>
              <a:rPr lang="en-US" sz="3200"/>
              <a:t>Open Position - </a:t>
            </a:r>
            <a:r>
              <a:rPr lang="en-US" sz="3500"/>
              <a:t>Architecture Review </a:t>
            </a:r>
            <a:r>
              <a:rPr lang="en-US" sz="3500" err="1"/>
              <a:t>Cmte</a:t>
            </a:r>
            <a:r>
              <a:rPr lang="en-US" sz="3500"/>
              <a:t>. *</a:t>
            </a:r>
            <a:endParaRPr lang="en-US" sz="350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58862-39D9-694D-7E9B-2B2714A33E2D}"/>
              </a:ext>
            </a:extLst>
          </p:cNvPr>
          <p:cNvSpPr txBox="1"/>
          <p:nvPr/>
        </p:nvSpPr>
        <p:spPr>
          <a:xfrm>
            <a:off x="2721428" y="5864678"/>
            <a:ext cx="6123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/>
              <a:t> * (Potential Open Positions)</a:t>
            </a:r>
          </a:p>
        </p:txBody>
      </p:sp>
    </p:spTree>
    <p:extLst>
      <p:ext uri="{BB962C8B-B14F-4D97-AF65-F5344CB8AC3E}">
        <p14:creationId xmlns:p14="http://schemas.microsoft.com/office/powerpoint/2010/main" val="46266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27" y="476517"/>
            <a:ext cx="5723586" cy="60253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B9942-B19E-FE69-9D1F-28A2F8E72CC3}"/>
              </a:ext>
            </a:extLst>
          </p:cNvPr>
          <p:cNvSpPr txBox="1"/>
          <p:nvPr/>
        </p:nvSpPr>
        <p:spPr>
          <a:xfrm>
            <a:off x="536309" y="1084815"/>
            <a:ext cx="10016262" cy="59554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1600" b="1" i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Introduction</a:t>
            </a:r>
            <a:r>
              <a:rPr lang="en-US" sz="1600" b="1" i="1" baseline="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 of Board Members</a:t>
            </a:r>
            <a:r>
              <a:rPr lang="en-US" sz="1600" b="1" i="1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​</a:t>
            </a:r>
          </a:p>
          <a:p>
            <a:pPr algn="just" rtl="0"/>
            <a:r>
              <a:rPr lang="en-US" sz="10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​</a:t>
            </a:r>
          </a:p>
          <a:p>
            <a:pPr rtl="0"/>
            <a:r>
              <a:rPr lang="en-US" baseline="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7 to 7:50 PM - Greetings and Introductions of guest speakers: (15 to 20 minutes each)</a:t>
            </a:r>
            <a:r>
              <a:rPr lang="en-US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Dehoff Development</a:t>
            </a: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 to discuss 2025 plans for Phase 5 and 6, address questions.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City Services</a:t>
            </a: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 to discuss the new Street Trees and Sidewalk replacement project, address questions.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  <a:br>
              <a:rPr lang="en-US">
                <a:latin typeface="Trebuchet MS"/>
                <a:ea typeface="Arial"/>
                <a:cs typeface="Arial"/>
              </a:rPr>
            </a:b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  <a:br>
              <a:rPr lang="en-US">
                <a:latin typeface="Trebuchet MS"/>
                <a:ea typeface="Arial"/>
                <a:cs typeface="Arial"/>
              </a:rPr>
            </a:b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7:50 PM - Annual HOA activity / projects summary, and budget report 2024 &amp; projected 2025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  <a:br>
              <a:rPr lang="en-US">
                <a:latin typeface="Trebuchet MS"/>
                <a:ea typeface="Arial"/>
                <a:cs typeface="Arial"/>
              </a:rPr>
            </a:b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8 PM - Discuss the HOA open board positions for 2025 and take nominations or interests.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Vice President</a:t>
            </a: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: </a:t>
            </a:r>
            <a:r>
              <a:rPr lang="en-US" i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Act with (or stead of) the President on Board issues and projects.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Secretary:</a:t>
            </a: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 </a:t>
            </a:r>
            <a:r>
              <a:rPr lang="en-US" i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Keep minutes of meetings and activities, HOA communications, Newsletter.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Architecture Review Committee </a:t>
            </a: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(2) </a:t>
            </a:r>
            <a:r>
              <a:rPr lang="en-US" i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Homeowner requests for property modifications.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New committee plans: Help with front entranceway &amp; neighborhood social activities.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  <a:br>
              <a:rPr lang="en-US">
                <a:latin typeface="Trebuchet MS"/>
                <a:ea typeface="Arial"/>
                <a:cs typeface="Arial"/>
              </a:rPr>
            </a:b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  <a:br>
              <a:rPr lang="en-US">
                <a:latin typeface="Trebuchet MS"/>
                <a:ea typeface="Arial"/>
                <a:cs typeface="Arial"/>
              </a:rPr>
            </a:b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8:15 to 8:45 PM - Homeowners and Board discussions on raised safety concerns for 2025: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Kenway and </a:t>
            </a:r>
            <a:r>
              <a:rPr lang="en-US" baseline="0" err="1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Springbury</a:t>
            </a: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 curve hill areas; to implement street parking restrictions for safety and traffic concerns?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Excessive Speeding: Work with the City and Sheriff offices on options to stop excessive speeding; installing speed reducing humps or other options?</a:t>
            </a: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  <a:br>
              <a:rPr lang="en-US">
                <a:latin typeface="Trebuchet MS"/>
                <a:ea typeface="Arial"/>
                <a:cs typeface="Arial"/>
              </a:rPr>
            </a:br>
            <a:r>
              <a:rPr lang="en-US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  <a:br>
              <a:rPr lang="en-US" b="1">
                <a:latin typeface="Trebuchet MS"/>
                <a:ea typeface="Arial"/>
                <a:cs typeface="Arial"/>
              </a:rPr>
            </a:br>
            <a:r>
              <a:rPr lang="en-US" b="1" baseline="0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8:50 PM - Summary and Meeting Adjournment:</a:t>
            </a:r>
            <a:r>
              <a:rPr lang="en-US" sz="900" b="1" baseline="0">
                <a:solidFill>
                  <a:srgbClr val="222636"/>
                </a:solidFill>
                <a:latin typeface="Trebuchet MS"/>
                <a:ea typeface="Arial"/>
                <a:cs typeface="Arial"/>
              </a:rPr>
              <a:t> </a:t>
            </a:r>
            <a:r>
              <a:rPr lang="en-US" b="1" baseline="0">
                <a:solidFill>
                  <a:srgbClr val="222636"/>
                </a:solidFill>
                <a:latin typeface="Trebuchet MS"/>
                <a:ea typeface="Arial"/>
                <a:cs typeface="Arial"/>
              </a:rPr>
              <a:t> </a:t>
            </a:r>
            <a:r>
              <a:rPr lang="en-US" b="1">
                <a:solidFill>
                  <a:srgbClr val="FFFFFF"/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pPr rtl="0"/>
            <a:r>
              <a:rPr lang="en-US" sz="1300">
                <a:solidFill>
                  <a:srgbClr val="FFFFFF"/>
                </a:solidFill>
                <a:latin typeface="Trebuchet MS"/>
                <a:ea typeface="Segoe UI"/>
                <a:cs typeface="Segoe UI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2B99E8-33CB-3FC4-91F5-3C4797BB48D1}"/>
              </a:ext>
            </a:extLst>
          </p:cNvPr>
          <p:cNvSpPr txBox="1"/>
          <p:nvPr/>
        </p:nvSpPr>
        <p:spPr>
          <a:xfrm>
            <a:off x="10464870" y="489899"/>
            <a:ext cx="162910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Spring Hill</a:t>
            </a:r>
          </a:p>
          <a:p>
            <a:pPr algn="ctr"/>
            <a:r>
              <a:rPr lang="en-US"/>
              <a:t>Master Plan 2024</a:t>
            </a:r>
          </a:p>
          <a:p>
            <a:pPr algn="ctr"/>
            <a:endParaRPr lang="en-US"/>
          </a:p>
          <a:p>
            <a:pPr algn="ctr"/>
            <a:r>
              <a:rPr lang="en-US"/>
              <a:t>DeHoff Development</a:t>
            </a:r>
          </a:p>
          <a:p>
            <a:pPr algn="ctr"/>
            <a:r>
              <a:rPr lang="en-US"/>
              <a:t>Plans for </a:t>
            </a:r>
          </a:p>
          <a:p>
            <a:pPr algn="ctr"/>
            <a:r>
              <a:rPr lang="en-US"/>
              <a:t>2025</a:t>
            </a:r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72BBA6AE-8F44-F643-8617-870D028D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93" y="4824502"/>
            <a:ext cx="1552575" cy="1809750"/>
          </a:xfrm>
          <a:prstGeom prst="rect">
            <a:avLst/>
          </a:prstGeom>
        </p:spPr>
      </p:pic>
      <p:pic>
        <p:nvPicPr>
          <p:cNvPr id="2" name="Picture 1" descr="A map of a neighborhood&#10;&#10;Description automatically generated">
            <a:extLst>
              <a:ext uri="{FF2B5EF4-FFF2-40B4-BE49-F238E27FC236}">
                <a16:creationId xmlns:a16="http://schemas.microsoft.com/office/drawing/2014/main" id="{CC9B5438-5523-068E-9146-A935E2CC3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86" y="0"/>
            <a:ext cx="10203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864" y="866775"/>
            <a:ext cx="4773451" cy="1181235"/>
          </a:xfrm>
        </p:spPr>
        <p:txBody>
          <a:bodyPr/>
          <a:lstStyle/>
          <a:p>
            <a:pPr algn="ctr"/>
            <a:r>
              <a:rPr lang="en-US"/>
              <a:t>Public Services Dept.</a:t>
            </a:r>
            <a:br>
              <a:rPr lang="en-US"/>
            </a:br>
            <a:r>
              <a:rPr lang="en-US"/>
              <a:t> City of Green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427750"/>
            <a:ext cx="6416161" cy="3008840"/>
          </a:xfrm>
        </p:spPr>
        <p:txBody>
          <a:bodyPr vert="horz" lIns="91440" tIns="0" rIns="91440" bIns="0" rtlCol="0" anchor="t">
            <a:noAutofit/>
          </a:bodyPr>
          <a:lstStyle/>
          <a:p>
            <a:pPr marL="171450" indent="-171450">
              <a:buFont typeface="Calibri"/>
              <a:buChar char="-"/>
            </a:pPr>
            <a:r>
              <a:rPr lang="en-US" sz="2800" b="1">
                <a:solidFill>
                  <a:schemeClr val="tx1"/>
                </a:solidFill>
                <a:ea typeface="+mn-lt"/>
                <a:cs typeface="+mn-lt"/>
              </a:rPr>
              <a:t>Update on the new Street Trees and Sidewalk replacement project.</a:t>
            </a:r>
          </a:p>
          <a:p>
            <a:pPr marL="171450" indent="-171450">
              <a:buFont typeface="Calibri"/>
              <a:buChar char="-"/>
            </a:pPr>
            <a:endParaRPr lang="en-US" sz="2800" b="1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buFont typeface="Calibri"/>
              <a:buChar char="-"/>
            </a:pPr>
            <a:r>
              <a:rPr lang="en-US" sz="2800" b="1">
                <a:solidFill>
                  <a:schemeClr val="tx1"/>
                </a:solidFill>
                <a:ea typeface="+mn-lt"/>
                <a:cs typeface="+mn-lt"/>
              </a:rPr>
              <a:t>Street Tree replacement process for dead or diseased trees.</a:t>
            </a:r>
          </a:p>
          <a:p>
            <a:pPr marL="171450" indent="-171450">
              <a:buFont typeface="Calibri"/>
              <a:buChar char="-"/>
            </a:pPr>
            <a:endParaRPr lang="en-US" sz="2800" b="1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buFont typeface="Calibri"/>
              <a:buChar char="-"/>
            </a:pPr>
            <a:r>
              <a:rPr lang="en-US" b="1" i="1">
                <a:solidFill>
                  <a:schemeClr val="tx1"/>
                </a:solidFill>
              </a:rPr>
              <a:t>Table discussions a 7:50</a:t>
            </a:r>
          </a:p>
          <a:p>
            <a:pPr marL="171450" indent="-171450">
              <a:buFont typeface="Calibri"/>
              <a:buChar char="-"/>
            </a:pPr>
            <a:endParaRPr lang="en-US" sz="2800" b="1"/>
          </a:p>
          <a:p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2ED33-B4B3-43B7-9A20-534107680A02}"/>
              </a:ext>
            </a:extLst>
          </p:cNvPr>
          <p:cNvSpPr txBox="1"/>
          <p:nvPr/>
        </p:nvSpPr>
        <p:spPr>
          <a:xfrm>
            <a:off x="916371" y="1927051"/>
            <a:ext cx="6024209" cy="1654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en-US" sz="2000" b="1" i="1">
                <a:solidFill>
                  <a:schemeClr val="accent1"/>
                </a:solidFill>
                <a:ea typeface="+mn-lt"/>
                <a:cs typeface="+mn-lt"/>
              </a:rPr>
              <a:t>Valerie Wax Carr, MPA</a:t>
            </a:r>
            <a:br>
              <a:rPr lang="en-US" sz="2000" b="1" i="1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en-US" sz="2000" b="1" i="1">
                <a:solidFill>
                  <a:schemeClr val="accent1"/>
                </a:solidFill>
                <a:ea typeface="+mn-lt"/>
                <a:cs typeface="+mn-lt"/>
              </a:rPr>
              <a:t>Director of Public Service</a:t>
            </a:r>
            <a:endParaRPr lang="en-US" sz="2000" i="1">
              <a:solidFill>
                <a:schemeClr val="accent1"/>
              </a:solidFill>
            </a:endParaRPr>
          </a:p>
          <a:p>
            <a:endParaRPr lang="en-US" sz="2000" b="1" i="1">
              <a:solidFill>
                <a:schemeClr val="accent1"/>
              </a:solidFill>
            </a:endParaRPr>
          </a:p>
          <a:p>
            <a:pPr marL="171450" indent="-171450">
              <a:buFont typeface="Calibri"/>
              <a:buChar char="-"/>
            </a:pPr>
            <a:r>
              <a:rPr lang="en-US" sz="2000" b="1" i="1">
                <a:solidFill>
                  <a:schemeClr val="accent1"/>
                </a:solidFill>
              </a:rPr>
              <a:t>Bryce Zimmerman</a:t>
            </a:r>
          </a:p>
          <a:p>
            <a:endParaRPr lang="en-US" sz="1050" b="1" i="1">
              <a:solidFill>
                <a:schemeClr val="accent1"/>
              </a:solidFill>
            </a:endParaRPr>
          </a:p>
          <a:p>
            <a:endParaRPr lang="en-US" sz="1100" b="1">
              <a:solidFill>
                <a:schemeClr val="accent1"/>
              </a:solidFill>
            </a:endParaRPr>
          </a:p>
        </p:txBody>
      </p:sp>
      <p:pic>
        <p:nvPicPr>
          <p:cNvPr id="13" name="Picture 12" descr="A logo with green leaves&#10;&#10;Description automatically generated">
            <a:extLst>
              <a:ext uri="{FF2B5EF4-FFF2-40B4-BE49-F238E27FC236}">
                <a16:creationId xmlns:a16="http://schemas.microsoft.com/office/drawing/2014/main" id="{3AE34C44-2FEB-DB24-7478-ECC11101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166" y="5260398"/>
            <a:ext cx="26098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CB09-B984-CE28-7AA0-29FD1D2E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952171"/>
            <a:ext cx="7056645" cy="1531357"/>
          </a:xfrm>
        </p:spPr>
        <p:txBody>
          <a:bodyPr/>
          <a:lstStyle/>
          <a:p>
            <a:r>
              <a:rPr lang="en-US" b="1" i="1">
                <a:solidFill>
                  <a:schemeClr val="accent4"/>
                </a:solidFill>
              </a:rPr>
              <a:t>We appreciate DeHoff Realtors and Green City Services Dept. for attending our HOA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95A2-5875-9042-6363-21B49ABE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7" y="3241915"/>
            <a:ext cx="5834818" cy="3207344"/>
          </a:xfrm>
        </p:spPr>
        <p:txBody>
          <a:bodyPr vert="horz" lIns="91440" tIns="0" rIns="91440" bIns="0" rtlCol="0" anchor="t">
            <a:normAutofit/>
          </a:bodyPr>
          <a:lstStyle/>
          <a:p>
            <a:pPr algn="ctr"/>
            <a:r>
              <a:rPr lang="en-US" sz="3600"/>
              <a:t>We'll take a 5 minute Break before beginning the HOA Business Agena items...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4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43" y="689881"/>
            <a:ext cx="9875463" cy="999746"/>
          </a:xfrm>
        </p:spPr>
        <p:txBody>
          <a:bodyPr/>
          <a:lstStyle/>
          <a:p>
            <a:r>
              <a:rPr lang="en-US"/>
              <a:t>HOA Activities &amp; Project Summary -2024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F6B9C5E5-5D03-C5CE-90FA-86FA9A40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1606" y="1455670"/>
            <a:ext cx="9551969" cy="5303755"/>
          </a:xfr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sz="2400"/>
              <a:t>Implement Zelle for HOA fee collection – savings on PayPal fees</a:t>
            </a:r>
          </a:p>
          <a:p>
            <a:r>
              <a:rPr lang="en-US" sz="2400"/>
              <a:t>Boettler Rd. Fence repairs and leveling</a:t>
            </a:r>
          </a:p>
          <a:p>
            <a:r>
              <a:rPr lang="en-US" sz="2400"/>
              <a:t>Review and renew maintenance contractor agreements</a:t>
            </a:r>
          </a:p>
          <a:p>
            <a:r>
              <a:rPr lang="en-US" sz="2400"/>
              <a:t>Meetings with Bob DeHoff on Phase 6 Plans &amp; Phase 5 covenants</a:t>
            </a:r>
          </a:p>
          <a:p>
            <a:r>
              <a:rPr lang="en-US" sz="2400"/>
              <a:t>Street Lights underground wiring repairs on Kenway</a:t>
            </a:r>
          </a:p>
          <a:p>
            <a:r>
              <a:rPr lang="en-US" sz="2400"/>
              <a:t>Entrance way landscape new plantings &amp; improvements</a:t>
            </a:r>
          </a:p>
          <a:p>
            <a:r>
              <a:rPr lang="en-US" sz="2400"/>
              <a:t>Summer &amp; Fall E-Newsletter publishing and distribution</a:t>
            </a:r>
          </a:p>
          <a:p>
            <a:r>
              <a:rPr lang="en-US" sz="2400"/>
              <a:t>Spring Hill street sign post maintenance and painting</a:t>
            </a:r>
          </a:p>
          <a:p>
            <a:r>
              <a:rPr lang="en-US" sz="2400"/>
              <a:t>Resolve homeowner compliance on Above Ground pool</a:t>
            </a:r>
          </a:p>
          <a:p>
            <a:r>
              <a:rPr lang="en-US" sz="2400"/>
              <a:t>Peruse and resolve late HOA fees and penalties</a:t>
            </a:r>
          </a:p>
          <a:p>
            <a:endParaRPr lang="en-US" sz="200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sign in front of a tree&#10;&#10;Description automatically generated">
            <a:extLst>
              <a:ext uri="{FF2B5EF4-FFF2-40B4-BE49-F238E27FC236}">
                <a16:creationId xmlns:a16="http://schemas.microsoft.com/office/drawing/2014/main" id="{78B170D7-002A-588E-4C75-7EF65FDE1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33" y="5203149"/>
            <a:ext cx="1993828" cy="1649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915479-17F2-2E23-4D15-C95D501ECC46}"/>
              </a:ext>
            </a:extLst>
          </p:cNvPr>
          <p:cNvSpPr txBox="1"/>
          <p:nvPr/>
        </p:nvSpPr>
        <p:spPr>
          <a:xfrm>
            <a:off x="0" y="5755822"/>
            <a:ext cx="12110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7:50 to 8:00 PM</a:t>
            </a:r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671055"/>
            <a:ext cx="9875463" cy="1302458"/>
          </a:xfrm>
        </p:spPr>
        <p:txBody>
          <a:bodyPr/>
          <a:lstStyle/>
          <a:p>
            <a:r>
              <a:rPr lang="en-US"/>
              <a:t>HOA Activities &amp; Project Summary -2024</a:t>
            </a:r>
            <a:br>
              <a:rPr lang="en-US"/>
            </a:br>
            <a:r>
              <a:rPr lang="en-US"/>
              <a:t>(ARC Items)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9024" y="1973397"/>
            <a:ext cx="8754786" cy="4640317"/>
          </a:xfr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sz="2400" dirty="0">
                <a:latin typeface="Aptos Narrow"/>
              </a:rPr>
              <a:t>Street Tree replacement process with City Services.</a:t>
            </a:r>
          </a:p>
          <a:p>
            <a:r>
              <a:rPr lang="en-US" sz="2400" dirty="0">
                <a:latin typeface="Aptos Narrow"/>
              </a:rPr>
              <a:t>Two Street Tree replacements on </a:t>
            </a:r>
            <a:r>
              <a:rPr lang="en-US" sz="2400" dirty="0" err="1">
                <a:latin typeface="Aptos Narrow"/>
              </a:rPr>
              <a:t>Springbury</a:t>
            </a:r>
            <a:r>
              <a:rPr lang="en-US" sz="2400" dirty="0">
                <a:latin typeface="Aptos Narrow"/>
              </a:rPr>
              <a:t> and Kenway</a:t>
            </a:r>
          </a:p>
          <a:p>
            <a:r>
              <a:rPr lang="en-US" sz="2400" dirty="0">
                <a:latin typeface="Aptos Narrow"/>
              </a:rPr>
              <a:t>Meet with City Services on Sidewalk repair / replacement project.</a:t>
            </a:r>
          </a:p>
          <a:p>
            <a:r>
              <a:rPr lang="en-US" sz="2400" dirty="0">
                <a:latin typeface="Aptos Narrow"/>
              </a:rPr>
              <a:t>Investigate speed limiting options with City Engineer and Sheriff </a:t>
            </a:r>
          </a:p>
          <a:p>
            <a:r>
              <a:rPr lang="en-US" sz="2400" dirty="0">
                <a:latin typeface="Aptos Narrow"/>
              </a:rPr>
              <a:t>Entrance way Wall crack repairs</a:t>
            </a:r>
          </a:p>
          <a:p>
            <a:r>
              <a:rPr lang="en-US" sz="2400" dirty="0">
                <a:solidFill>
                  <a:srgbClr val="FFFFFF"/>
                </a:solidFill>
                <a:latin typeface="Aptos Narrow"/>
              </a:rPr>
              <a:t>Entrance way Tree Pruning and fall clean-up</a:t>
            </a:r>
          </a:p>
          <a:p>
            <a:r>
              <a:rPr lang="en-US" sz="2400" dirty="0">
                <a:solidFill>
                  <a:srgbClr val="FFFFFF"/>
                </a:solidFill>
                <a:latin typeface="Aptos Narrow"/>
              </a:rPr>
              <a:t>Eight homeowners mowing compliance on Boettler</a:t>
            </a:r>
          </a:p>
          <a:p>
            <a:r>
              <a:rPr lang="en-US" sz="2400" dirty="0">
                <a:latin typeface="Aptos Narrow"/>
              </a:rPr>
              <a:t>Street Tree pruning by homeowners - compliance &amp; inspection</a:t>
            </a:r>
          </a:p>
          <a:p>
            <a:r>
              <a:rPr lang="en-US" sz="2400" dirty="0">
                <a:latin typeface="Aptos Narrow"/>
              </a:rPr>
              <a:t>Three new Fence requests</a:t>
            </a:r>
          </a:p>
          <a:p>
            <a:r>
              <a:rPr lang="en-US" sz="2400" dirty="0">
                <a:latin typeface="Aptos Narrow"/>
              </a:rPr>
              <a:t>One Garage Addition request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/>
          </a:p>
          <a:p>
            <a:r>
              <a:rPr lang="en-US" dirty="0"/>
              <a:t>Ree pruning and fall </a:t>
            </a:r>
            <a:r>
              <a:rPr lang="en-US" dirty="0" err="1"/>
              <a:t>crean</a:t>
            </a:r>
            <a:r>
              <a:rPr lang="en-US" dirty="0"/>
              <a:t>-up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sign in front of a tree&#10;&#10;Description automatically generated">
            <a:extLst>
              <a:ext uri="{FF2B5EF4-FFF2-40B4-BE49-F238E27FC236}">
                <a16:creationId xmlns:a16="http://schemas.microsoft.com/office/drawing/2014/main" id="{78B170D7-002A-588E-4C75-7EF65FDE1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33" y="5203149"/>
            <a:ext cx="1993828" cy="1649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B7B54-1E02-B06E-6B19-125DB7D8D623}"/>
              </a:ext>
            </a:extLst>
          </p:cNvPr>
          <p:cNvSpPr txBox="1"/>
          <p:nvPr/>
        </p:nvSpPr>
        <p:spPr>
          <a:xfrm>
            <a:off x="0" y="5755822"/>
            <a:ext cx="12110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7:50 to 8:00 PM</a:t>
            </a:r>
          </a:p>
        </p:txBody>
      </p:sp>
    </p:spTree>
    <p:extLst>
      <p:ext uri="{BB962C8B-B14F-4D97-AF65-F5344CB8AC3E}">
        <p14:creationId xmlns:p14="http://schemas.microsoft.com/office/powerpoint/2010/main" val="339669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73E1-6815-9D9A-D9D5-50FB78EF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541" y="2330669"/>
            <a:ext cx="1935736" cy="126824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2024 Budget</a:t>
            </a:r>
          </a:p>
        </p:txBody>
      </p:sp>
      <p:pic>
        <p:nvPicPr>
          <p:cNvPr id="15" name="Picture 14" descr="A green oval with white flowers and text&#10;&#10;Description automatically generated">
            <a:extLst>
              <a:ext uri="{FF2B5EF4-FFF2-40B4-BE49-F238E27FC236}">
                <a16:creationId xmlns:a16="http://schemas.microsoft.com/office/drawing/2014/main" id="{BC555611-EB44-CE32-730A-E4CFDBEE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49" y="5255079"/>
            <a:ext cx="2352675" cy="16002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34E709-6844-CD5F-8997-D091F40D4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10057"/>
              </p:ext>
            </p:extLst>
          </p:nvPr>
        </p:nvGraphicFramePr>
        <p:xfrm>
          <a:off x="486103" y="0"/>
          <a:ext cx="7456685" cy="68580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883076">
                  <a:extLst>
                    <a:ext uri="{9D8B030D-6E8A-4147-A177-3AD203B41FA5}">
                      <a16:colId xmlns:a16="http://schemas.microsoft.com/office/drawing/2014/main" val="2158162535"/>
                    </a:ext>
                  </a:extLst>
                </a:gridCol>
                <a:gridCol w="2122994">
                  <a:extLst>
                    <a:ext uri="{9D8B030D-6E8A-4147-A177-3AD203B41FA5}">
                      <a16:colId xmlns:a16="http://schemas.microsoft.com/office/drawing/2014/main" val="2546650377"/>
                    </a:ext>
                  </a:extLst>
                </a:gridCol>
                <a:gridCol w="2450615">
                  <a:extLst>
                    <a:ext uri="{9D8B030D-6E8A-4147-A177-3AD203B41FA5}">
                      <a16:colId xmlns:a16="http://schemas.microsoft.com/office/drawing/2014/main" val="3050312556"/>
                    </a:ext>
                  </a:extLst>
                </a:gridCol>
              </a:tblGrid>
              <a:tr h="246017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Budget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Actual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353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Beginning Reserve Balance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$ 19,154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$ 19,154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318168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020051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Increases: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404789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HOA Dues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$ 32,500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$ 33,654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8782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750876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Decreases: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849161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Landscaping- Sekulik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(9,735)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(7,402)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45709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Landscaping- Top Turf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(1,845)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(1,537)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096870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Landscaping - Other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(4,325)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(2,812)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723131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Electrical Work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(5,715)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(7,263)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684703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Pond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(7,200)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(9,000)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088320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Legal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(1,000)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(865)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76023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Utilities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(3,000)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(2,684)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49881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Property Taxes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(6)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613439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UPS Box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(250)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(240)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147540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Mailings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(350)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(731)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571123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Website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(300)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87087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Insurance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(1,600)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204550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Fees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(160)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31147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Zelle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(975)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(33)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717525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Fence Repair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(3,310)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(3,310)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551979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(39,771)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(35,882)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702159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Net Increase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(7,271)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(2,228)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065242"/>
                  </a:ext>
                </a:extLst>
              </a:tr>
              <a:tr h="24601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Ending Reserve Balance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$ 11,882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$ 16,925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7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191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99543C-82E8-4821-93BD-5A60BEB42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A76D1-3C6D-40BC-A42D-496B6EDE8B8C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D7B7F6F-2C08-4296-B7AB-C2C3F421924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Spring Hill HOA Annual Meeting for 2024</vt:lpstr>
      <vt:lpstr>Spring Hill HOA Board members</vt:lpstr>
      <vt:lpstr>agenda</vt:lpstr>
      <vt:lpstr>PowerPoint Presentation</vt:lpstr>
      <vt:lpstr>Public Services Dept.  City of Green    </vt:lpstr>
      <vt:lpstr>We appreciate DeHoff Realtors and Green City Services Dept. for attending our HOA meeting</vt:lpstr>
      <vt:lpstr>HOA Activities &amp; Project Summary -2024</vt:lpstr>
      <vt:lpstr>HOA Activities &amp; Project Summary -2024 (ARC Items)  </vt:lpstr>
      <vt:lpstr>2024 Budget</vt:lpstr>
      <vt:lpstr>2025 Budget</vt:lpstr>
      <vt:lpstr>PowerPoint Presentation</vt:lpstr>
      <vt:lpstr>HOA open Board Positions for 2025  The floor is open for nominations or interests.  </vt:lpstr>
      <vt:lpstr>PowerPoint Presentation</vt:lpstr>
      <vt:lpstr>Spring Hill Homeowners and HOA Board discussions on Raised Safety Concerns for 2025:  </vt:lpstr>
      <vt:lpstr>The HOA Board thanks you for your time, interest, and participation in our annual Spring Hill Community meeting.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revision>52</cp:revision>
  <dcterms:created xsi:type="dcterms:W3CDTF">2024-11-13T17:06:15Z</dcterms:created>
  <dcterms:modified xsi:type="dcterms:W3CDTF">2024-11-20T03:30:57Z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